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85" d="100"/>
          <a:sy n="85" d="100"/>
        </p:scale>
        <p:origin x="-84" y="-102"/>
      </p:cViewPr>
      <p:guideLst>
        <p:guide orient="horz" pos="259"/>
        <p:guide orient="horz" pos="2981"/>
        <p:guide orient="horz" pos="1620"/>
        <p:guide orient="horz" pos="1983"/>
        <p:guide orient="horz" pos="1348"/>
        <p:guide orient="horz" pos="713"/>
        <p:guide pos="5511"/>
        <p:guide pos="24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CE9C-E7C7-46AA-BC4B-06CBB74864FA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B29B3-089A-4DF0-97D5-5D4E36466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170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CE9C-E7C7-46AA-BC4B-06CBB74864FA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B29B3-089A-4DF0-97D5-5D4E36466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727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CE9C-E7C7-46AA-BC4B-06CBB74864FA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B29B3-089A-4DF0-97D5-5D4E36466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740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CE9C-E7C7-46AA-BC4B-06CBB74864FA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B29B3-089A-4DF0-97D5-5D4E36466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364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CE9C-E7C7-46AA-BC4B-06CBB74864FA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B29B3-089A-4DF0-97D5-5D4E36466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804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CE9C-E7C7-46AA-BC4B-06CBB74864FA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B29B3-089A-4DF0-97D5-5D4E36466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243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CE9C-E7C7-46AA-BC4B-06CBB74864FA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B29B3-089A-4DF0-97D5-5D4E36466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011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CE9C-E7C7-46AA-BC4B-06CBB74864FA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B29B3-089A-4DF0-97D5-5D4E36466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330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CE9C-E7C7-46AA-BC4B-06CBB74864FA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B29B3-089A-4DF0-97D5-5D4E36466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467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CE9C-E7C7-46AA-BC4B-06CBB74864FA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B29B3-089A-4DF0-97D5-5D4E36466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971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CE9C-E7C7-46AA-BC4B-06CBB74864FA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B29B3-089A-4DF0-97D5-5D4E36466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604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5CE9C-E7C7-46AA-BC4B-06CBB74864FA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B29B3-089A-4DF0-97D5-5D4E36466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175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75177" y="411163"/>
            <a:ext cx="395967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000" b="1" dirty="0" smtClean="0">
                <a:solidFill>
                  <a:schemeClr val="tx2"/>
                </a:solidFill>
              </a:rPr>
              <a:t>Импульс тела</a:t>
            </a:r>
            <a:endParaRPr lang="ru-RU" sz="5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82964" y="2769803"/>
            <a:ext cx="38657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Количество движения есть </a:t>
            </a:r>
          </a:p>
          <a:p>
            <a:r>
              <a:rPr lang="ru-RU" sz="2000" dirty="0"/>
              <a:t>мера такового, устанавливаемая</a:t>
            </a:r>
          </a:p>
          <a:p>
            <a:r>
              <a:rPr lang="ru-RU" sz="2000" dirty="0"/>
              <a:t>пропорционально скорости и </a:t>
            </a:r>
            <a:r>
              <a:rPr lang="ru-RU" sz="2000" dirty="0" smtClean="0"/>
              <a:t>массе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422162" y="4093242"/>
            <a:ext cx="1303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И. Ньютон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30" y="1425010"/>
            <a:ext cx="4091123" cy="30683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8188298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colony.by/files/article/10_03_31_09_32_nyuton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93"/>
          <a:stretch/>
        </p:blipFill>
        <p:spPr bwMode="auto">
          <a:xfrm>
            <a:off x="395288" y="195486"/>
            <a:ext cx="3320622" cy="375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94677" y="4017426"/>
            <a:ext cx="2521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/>
              <a:t> Исаак Ньютон</a:t>
            </a:r>
          </a:p>
          <a:p>
            <a:pPr algn="ctr"/>
            <a:r>
              <a:rPr lang="ru-RU" sz="1600" dirty="0" smtClean="0"/>
              <a:t>04. 01. 1643 </a:t>
            </a:r>
            <a:r>
              <a:rPr lang="ru-RU" sz="1600" dirty="0"/>
              <a:t>— </a:t>
            </a:r>
            <a:r>
              <a:rPr lang="ru-RU" sz="1600" dirty="0" smtClean="0"/>
              <a:t>31</a:t>
            </a:r>
            <a:r>
              <a:rPr lang="ru-RU" sz="1600" dirty="0" smtClean="0"/>
              <a:t>. 03. 1727</a:t>
            </a:r>
            <a:endParaRPr lang="ru-RU" sz="1600" dirty="0"/>
          </a:p>
        </p:txBody>
      </p:sp>
      <p:sp>
        <p:nvSpPr>
          <p:cNvPr id="3" name="Выноска-облако 2"/>
          <p:cNvSpPr/>
          <p:nvPr/>
        </p:nvSpPr>
        <p:spPr>
          <a:xfrm>
            <a:off x="3851899" y="555471"/>
            <a:ext cx="4752661" cy="2952410"/>
          </a:xfrm>
          <a:prstGeom prst="cloudCallout">
            <a:avLst>
              <a:gd name="adj1" fmla="val -71883"/>
              <a:gd name="adj2" fmla="val -15641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Изменение </a:t>
            </a:r>
            <a:r>
              <a:rPr lang="ru-RU" dirty="0"/>
              <a:t>количества движения пропорционально приложенной движущей силе и происходит по направлению той прямой, по которой эта сила действует</a:t>
            </a:r>
          </a:p>
        </p:txBody>
      </p:sp>
    </p:spTree>
    <p:extLst>
      <p:ext uri="{BB962C8B-B14F-4D97-AF65-F5344CB8AC3E}">
        <p14:creationId xmlns:p14="http://schemas.microsoft.com/office/powerpoint/2010/main" val="68092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19630" y="654496"/>
            <a:ext cx="52290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Причина изменения скорости </a:t>
            </a:r>
          </a:p>
          <a:p>
            <a:pPr algn="ctr"/>
            <a:r>
              <a:rPr lang="ru-RU" sz="2800" dirty="0" smtClean="0"/>
              <a:t>тела или его деформации</a:t>
            </a:r>
            <a:endParaRPr lang="ru-RU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986067" y="515867"/>
                <a:ext cx="1125628" cy="1231363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6600" b="1" i="1" cap="none" spc="50" dirty="0" smtClean="0">
                              <a:ln w="11430"/>
                              <a:gradFill>
                                <a:gsLst>
                                  <a:gs pos="25000">
                                    <a:schemeClr val="accent2">
                                      <a:satMod val="155000"/>
                                    </a:schemeClr>
                                  </a:gs>
                                  <a:gs pos="100000">
                                    <a:schemeClr val="accent2">
                                      <a:shade val="45000"/>
                                      <a:satMod val="165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76200" dist="50800" dir="5400000" algn="tl" rotWithShape="0">
                                  <a:srgbClr val="000000">
                                    <a:alpha val="65000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6600" b="1" i="1" cap="none" spc="50" dirty="0" smtClean="0">
                              <a:ln w="11430"/>
                              <a:gradFill>
                                <a:gsLst>
                                  <a:gs pos="25000">
                                    <a:schemeClr val="accent2">
                                      <a:satMod val="155000"/>
                                    </a:schemeClr>
                                  </a:gs>
                                  <a:gs pos="100000">
                                    <a:schemeClr val="accent2">
                                      <a:shade val="45000"/>
                                      <a:satMod val="165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76200" dist="50800" dir="5400000" algn="tl" rotWithShape="0">
                                  <a:srgbClr val="000000">
                                    <a:alpha val="65000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𝑭</m:t>
                          </m:r>
                          <m:r>
                            <m:rPr>
                              <m:nor/>
                            </m:rPr>
                            <a:rPr lang="ru-RU" sz="6600" b="1" cap="none" spc="50" dirty="0">
                              <a:ln w="11430"/>
                              <a:gradFill>
                                <a:gsLst>
                                  <a:gs pos="25000">
                                    <a:schemeClr val="accent2">
                                      <a:satMod val="155000"/>
                                    </a:schemeClr>
                                  </a:gs>
                                  <a:gs pos="100000">
                                    <a:schemeClr val="accent2">
                                      <a:shade val="45000"/>
                                      <a:satMod val="165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76200" dist="50800" dir="5400000" algn="tl" rotWithShape="0">
                                  <a:srgbClr val="000000">
                                    <a:alpha val="65000"/>
                                  </a:srgbClr>
                                </a:outerShdw>
                              </a:effectLst>
                            </a:rPr>
                            <m:t> </m:t>
                          </m:r>
                        </m:e>
                      </m:acc>
                    </m:oMath>
                  </m:oMathPara>
                </a14:m>
                <a:endParaRPr lang="ru-RU" sz="6600" b="1" cap="none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067" y="515867"/>
                <a:ext cx="1125628" cy="1231363"/>
              </a:xfrm>
              <a:prstGeom prst="rect">
                <a:avLst/>
              </a:prstGeom>
              <a:blipFill rotWithShape="1">
                <a:blip r:embed="rId2"/>
                <a:stretch>
                  <a:fillRect l="-5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Прямоугольник 37"/>
              <p:cNvSpPr/>
              <p:nvPr/>
            </p:nvSpPr>
            <p:spPr>
              <a:xfrm>
                <a:off x="3059790" y="3158091"/>
                <a:ext cx="1624163" cy="1107996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600" b="1" i="1" cap="none" spc="50" dirty="0" smtClean="0">
                          <a:ln w="11430"/>
                          <a:solidFill>
                            <a:schemeClr val="tx2"/>
                          </a:solidFill>
                          <a:effectLst>
                            <a:outerShdw blurRad="76200" dist="50800" dir="5400000" algn="tl" rotWithShape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𝚫</m:t>
                      </m:r>
                      <m:acc>
                        <m:accPr>
                          <m:chr m:val="⃗"/>
                          <m:ctrlPr>
                            <a:rPr lang="en-US" sz="6600" b="1" i="1" cap="none" spc="50" dirty="0" smtClean="0">
                              <a:ln w="11430"/>
                              <a:solidFill>
                                <a:schemeClr val="tx2"/>
                              </a:solidFill>
                              <a:effectLst>
                                <a:outerShdw blurRad="76200" dist="50800" dir="5400000" algn="tl" rotWithShape="0">
                                  <a:srgbClr val="000000">
                                    <a:alpha val="65000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6600" b="1" i="1" cap="none" spc="50" dirty="0" smtClean="0">
                              <a:ln w="11430"/>
                              <a:solidFill>
                                <a:schemeClr val="tx2"/>
                              </a:solidFill>
                              <a:effectLst>
                                <a:outerShdw blurRad="76200" dist="50800" dir="5400000" algn="tl" rotWithShape="0">
                                  <a:srgbClr val="000000">
                                    <a:alpha val="65000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𝝊</m:t>
                          </m:r>
                          <m:r>
                            <m:rPr>
                              <m:nor/>
                            </m:rPr>
                            <a:rPr lang="ru-RU" sz="6600" b="1" cap="none" spc="50" dirty="0">
                              <a:ln w="11430"/>
                              <a:solidFill>
                                <a:schemeClr val="tx2"/>
                              </a:solidFill>
                              <a:effectLst>
                                <a:outerShdw blurRad="76200" dist="50800" dir="5400000" algn="tl" rotWithShape="0">
                                  <a:srgbClr val="000000">
                                    <a:alpha val="65000"/>
                                  </a:srgbClr>
                                </a:outerShdw>
                              </a:effectLst>
                            </a:rPr>
                            <m:t> </m:t>
                          </m:r>
                        </m:e>
                      </m:acc>
                    </m:oMath>
                  </m:oMathPara>
                </a14:m>
                <a:endParaRPr lang="ru-RU" sz="6600" b="1" cap="none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8" name="Прямоугольник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790" y="3158091"/>
                <a:ext cx="1624163" cy="11079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Прямоугольник 27"/>
              <p:cNvSpPr/>
              <p:nvPr/>
            </p:nvSpPr>
            <p:spPr>
              <a:xfrm>
                <a:off x="6516270" y="1893052"/>
                <a:ext cx="1079142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5400" b="1" i="1" cap="none" spc="0" dirty="0" smtClean="0">
                          <a:ln w="12700">
                            <a:solidFill>
                              <a:schemeClr val="tx2">
                                <a:satMod val="15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tint val="85000"/>
                              <a:satMod val="155000"/>
                            </a:schemeClr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𝚫</m:t>
                      </m:r>
                      <m:r>
                        <a:rPr lang="en-US" sz="5400" b="1" i="1" cap="none" spc="0" dirty="0" smtClean="0">
                          <a:ln w="12700">
                            <a:solidFill>
                              <a:schemeClr val="tx2">
                                <a:satMod val="15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tint val="85000"/>
                              <a:satMod val="155000"/>
                            </a:schemeClr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𝒕</m:t>
                      </m:r>
                    </m:oMath>
                  </m:oMathPara>
                </a14:m>
                <a:endParaRPr lang="ru-RU" sz="5400" b="1" cap="none" spc="0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8" name="Прямоугольник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70" y="1893052"/>
                <a:ext cx="1079142" cy="92333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Штриховая стрелка вправо 47"/>
          <p:cNvSpPr/>
          <p:nvPr/>
        </p:nvSpPr>
        <p:spPr>
          <a:xfrm>
            <a:off x="2267679" y="825507"/>
            <a:ext cx="1271931" cy="612084"/>
          </a:xfrm>
          <a:prstGeom prst="strip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Штриховая стрелка вправо 52"/>
          <p:cNvSpPr/>
          <p:nvPr/>
        </p:nvSpPr>
        <p:spPr>
          <a:xfrm rot="13373180">
            <a:off x="1555220" y="2062821"/>
            <a:ext cx="1785971" cy="720100"/>
          </a:xfrm>
          <a:prstGeom prst="strip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Штриховая стрелка вправо 56"/>
          <p:cNvSpPr/>
          <p:nvPr/>
        </p:nvSpPr>
        <p:spPr>
          <a:xfrm rot="9312766" flipH="1">
            <a:off x="4548408" y="2456332"/>
            <a:ext cx="1820268" cy="720100"/>
          </a:xfrm>
          <a:prstGeom prst="strip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38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38" grpId="0"/>
      <p:bldP spid="28" grpId="0"/>
      <p:bldP spid="48" grpId="0" animBg="1"/>
      <p:bldP spid="53" grpId="0" animBg="1"/>
      <p:bldP spid="5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2571750"/>
            <a:ext cx="9144000" cy="2571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288" y="1814430"/>
            <a:ext cx="8281282" cy="64809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739468" y="1068389"/>
            <a:ext cx="749671" cy="749671"/>
            <a:chOff x="755470" y="1639250"/>
            <a:chExt cx="749671" cy="749671"/>
          </a:xfrm>
        </p:grpSpPr>
        <p:sp>
          <p:nvSpPr>
            <p:cNvPr id="5" name="Овал 4"/>
            <p:cNvSpPr/>
            <p:nvPr/>
          </p:nvSpPr>
          <p:spPr>
            <a:xfrm>
              <a:off x="755470" y="1639250"/>
              <a:ext cx="749671" cy="749671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07327" y="1829419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m</a:t>
              </a:r>
              <a:r>
                <a:rPr lang="en-US" baseline="-25000" dirty="0" smtClean="0"/>
                <a:t>1</a:t>
              </a:r>
              <a:endParaRPr lang="ru-RU" i="1" dirty="0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7652428" y="1068389"/>
            <a:ext cx="749671" cy="749671"/>
            <a:chOff x="7668430" y="1639250"/>
            <a:chExt cx="749671" cy="749671"/>
          </a:xfrm>
        </p:grpSpPr>
        <p:sp>
          <p:nvSpPr>
            <p:cNvPr id="6" name="Овал 5"/>
            <p:cNvSpPr/>
            <p:nvPr/>
          </p:nvSpPr>
          <p:spPr>
            <a:xfrm>
              <a:off x="7668430" y="1639250"/>
              <a:ext cx="749671" cy="749671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819486" y="1829419"/>
              <a:ext cx="4475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m</a:t>
              </a:r>
              <a:r>
                <a:rPr lang="en-US" baseline="-25000" dirty="0" smtClean="0"/>
                <a:t>2</a:t>
              </a:r>
              <a:endParaRPr lang="ru-RU" baseline="-25000" dirty="0"/>
            </a:p>
          </p:txBody>
        </p:sp>
      </p:grpSp>
      <p:cxnSp>
        <p:nvCxnSpPr>
          <p:cNvPr id="14" name="Прямая со стрелкой 13"/>
          <p:cNvCxnSpPr/>
          <p:nvPr/>
        </p:nvCxnSpPr>
        <p:spPr>
          <a:xfrm>
            <a:off x="1747608" y="776719"/>
            <a:ext cx="115216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6106096" y="778099"/>
            <a:ext cx="79211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6289208" y="414979"/>
                <a:ext cx="425886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b="0" i="1" baseline="-25000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9208" y="414979"/>
                <a:ext cx="425886" cy="362984"/>
              </a:xfrm>
              <a:prstGeom prst="rect">
                <a:avLst/>
              </a:prstGeom>
              <a:blipFill rotWithShape="1">
                <a:blip r:embed="rId3"/>
                <a:stretch>
                  <a:fillRect t="-21667" r="-1857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2130655" y="405011"/>
                <a:ext cx="443775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𝑢</m:t>
                          </m:r>
                        </m:e>
                      </m:acc>
                      <m:r>
                        <a:rPr lang="ru-RU" b="0" i="1" baseline="-25000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0655" y="405011"/>
                <a:ext cx="443775" cy="36298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Прямая со стрелкой 18"/>
          <p:cNvCxnSpPr/>
          <p:nvPr/>
        </p:nvCxnSpPr>
        <p:spPr>
          <a:xfrm>
            <a:off x="5060068" y="784280"/>
            <a:ext cx="154603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2928622" y="785281"/>
            <a:ext cx="100287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322496" y="422161"/>
                <a:ext cx="447558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𝑢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2496" y="422161"/>
                <a:ext cx="447558" cy="36298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443115" y="412572"/>
                <a:ext cx="429668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3115" y="412572"/>
                <a:ext cx="429668" cy="362984"/>
              </a:xfrm>
              <a:prstGeom prst="rect">
                <a:avLst/>
              </a:prstGeom>
              <a:blipFill rotWithShape="1">
                <a:blip r:embed="rId6"/>
                <a:stretch>
                  <a:fillRect t="-22034" r="-1857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263983" y="2613713"/>
                <a:ext cx="1715020" cy="506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400" b="0" i="1" baseline="-25000" smtClean="0">
                          <a:latin typeface="Cambria Math"/>
                        </a:rPr>
                        <m:t>12</m:t>
                      </m:r>
                      <m:r>
                        <a:rPr lang="en-US" sz="2400" b="0" i="1" smtClean="0">
                          <a:latin typeface="Cambria Math"/>
                        </a:rPr>
                        <m:t>=−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400" b="0" i="1" baseline="-25000" smtClean="0">
                          <a:latin typeface="Cambria Math"/>
                        </a:rPr>
                        <m:t>21</m:t>
                      </m:r>
                    </m:oMath>
                  </m:oMathPara>
                </a14:m>
                <a:endParaRPr lang="ru-RU" sz="2400" baseline="-25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3983" y="2613713"/>
                <a:ext cx="1715020" cy="50642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93870" y="3451509"/>
                <a:ext cx="1467133" cy="437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000" b="0" i="1" baseline="-25000" smtClean="0">
                          <a:latin typeface="Cambria Math"/>
                        </a:rPr>
                        <m:t>12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𝑚</m:t>
                      </m:r>
                      <m:r>
                        <a:rPr lang="en-US" sz="2000" b="0" i="1" baseline="-25000" smtClean="0">
                          <a:latin typeface="Cambria Math"/>
                        </a:rPr>
                        <m:t>1</m:t>
                      </m:r>
                      <m:acc>
                        <m:accPr>
                          <m:chr m:val="⃗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2000" b="0" i="1" baseline="-25000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sz="2000" baseline="-250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870" y="3451509"/>
                <a:ext cx="1467133" cy="437492"/>
              </a:xfrm>
              <a:prstGeom prst="rect">
                <a:avLst/>
              </a:prstGeom>
              <a:blipFill rotWithShape="1">
                <a:blip r:embed="rId8"/>
                <a:stretch>
                  <a:fillRect t="-16667" r="-13750" b="-13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2311725" y="3456801"/>
                <a:ext cx="1467133" cy="437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000" b="0" i="1" baseline="-25000" smtClean="0">
                          <a:latin typeface="Cambria Math"/>
                        </a:rPr>
                        <m:t>21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𝑚</m:t>
                      </m:r>
                      <m:r>
                        <a:rPr lang="en-US" sz="2000" b="0" i="1" baseline="-25000" smtClean="0">
                          <a:latin typeface="Cambria Math"/>
                        </a:rPr>
                        <m:t>2</m:t>
                      </m:r>
                      <m:acc>
                        <m:accPr>
                          <m:chr m:val="⃗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2000" b="0" i="1" baseline="-2500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sz="2000" baseline="-250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1725" y="3456801"/>
                <a:ext cx="1467133" cy="437492"/>
              </a:xfrm>
              <a:prstGeom prst="rect">
                <a:avLst/>
              </a:prstGeom>
              <a:blipFill rotWithShape="1">
                <a:blip r:embed="rId9"/>
                <a:stretch>
                  <a:fillRect t="-16667" r="-13693" b="-13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147263" y="4357679"/>
                <a:ext cx="1856149" cy="3929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𝑚</m:t>
                      </m:r>
                      <m:r>
                        <a:rPr lang="en-US" sz="2000" b="0" i="1" baseline="-25000" smtClean="0">
                          <a:latin typeface="Cambria Math"/>
                        </a:rPr>
                        <m:t>1</m:t>
                      </m:r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2000" b="0" i="1" baseline="-25000" smtClean="0">
                          <a:latin typeface="Cambria Math"/>
                        </a:rPr>
                        <m:t>1</m:t>
                      </m:r>
                      <m:r>
                        <a:rPr lang="en-US" sz="2000" b="0" i="1" smtClean="0">
                          <a:latin typeface="Cambria Math"/>
                        </a:rPr>
                        <m:t>=−</m:t>
                      </m:r>
                      <m:r>
                        <a:rPr lang="en-US" sz="2000" b="0" i="1" smtClean="0">
                          <a:latin typeface="Cambria Math"/>
                        </a:rPr>
                        <m:t>𝑚</m:t>
                      </m:r>
                      <m:r>
                        <a:rPr lang="en-US" sz="2000" b="0" i="1" baseline="-25000" smtClean="0">
                          <a:latin typeface="Cambria Math"/>
                        </a:rPr>
                        <m:t>2</m:t>
                      </m:r>
                      <m:acc>
                        <m:accPr>
                          <m:chr m:val="⃗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2000" b="0" i="1" baseline="-2500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sz="2000" baseline="-250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7263" y="4357679"/>
                <a:ext cx="1856149" cy="392993"/>
              </a:xfrm>
              <a:prstGeom prst="rect">
                <a:avLst/>
              </a:prstGeom>
              <a:blipFill rotWithShape="1">
                <a:blip r:embed="rId10"/>
                <a:stretch>
                  <a:fillRect t="-17188" r="-10820" b="-3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" name="Стрелка вниз 51"/>
          <p:cNvSpPr/>
          <p:nvPr/>
        </p:nvSpPr>
        <p:spPr>
          <a:xfrm rot="1893024">
            <a:off x="1195780" y="3158113"/>
            <a:ext cx="293771" cy="360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 вниз 53"/>
          <p:cNvSpPr/>
          <p:nvPr/>
        </p:nvSpPr>
        <p:spPr>
          <a:xfrm rot="19706976" flipH="1">
            <a:off x="2724774" y="3158116"/>
            <a:ext cx="293771" cy="360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трелка вниз 54"/>
          <p:cNvSpPr/>
          <p:nvPr/>
        </p:nvSpPr>
        <p:spPr>
          <a:xfrm rot="1893024">
            <a:off x="2786598" y="4008520"/>
            <a:ext cx="293771" cy="360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Стрелка вниз 55"/>
          <p:cNvSpPr/>
          <p:nvPr/>
        </p:nvSpPr>
        <p:spPr>
          <a:xfrm rot="19706976" flipH="1">
            <a:off x="1195780" y="4008520"/>
            <a:ext cx="293771" cy="360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3922549" y="3000346"/>
                <a:ext cx="1481175" cy="6369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1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𝑢</m:t>
                              </m:r>
                            </m:e>
                          </m:acc>
                          <m:r>
                            <a:rPr lang="en-US" b="0" i="1" baseline="-25000" smtClean="0">
                              <a:latin typeface="Cambria Math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𝑢</m:t>
                              </m:r>
                            </m:e>
                          </m:acc>
                          <m:r>
                            <a:rPr lang="en-US" b="0" i="1" baseline="-25000" smtClean="0">
                              <a:latin typeface="Cambria Math"/>
                            </a:rPr>
                            <m:t>0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2549" y="3000346"/>
                <a:ext cx="1481175" cy="63696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3931494" y="3857039"/>
                <a:ext cx="1463286" cy="6387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acc>
                          <m:r>
                            <a:rPr lang="en-US" b="0" i="1" baseline="-25000" smtClean="0">
                              <a:latin typeface="Cambria Math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acc>
                          <m:r>
                            <a:rPr lang="en-US" b="0" i="1" baseline="-25000" smtClean="0">
                              <a:latin typeface="Cambria Math"/>
                            </a:rPr>
                            <m:t>0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494" y="3857039"/>
                <a:ext cx="1463286" cy="6387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Левая фигурная скобка 56"/>
          <p:cNvSpPr/>
          <p:nvPr/>
        </p:nvSpPr>
        <p:spPr>
          <a:xfrm rot="10800000">
            <a:off x="5392578" y="2553489"/>
            <a:ext cx="273921" cy="2167651"/>
          </a:xfrm>
          <a:prstGeom prst="leftBrace">
            <a:avLst>
              <a:gd name="adj1" fmla="val 53226"/>
              <a:gd name="adj2" fmla="val 50000"/>
            </a:avLst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747736" y="3461507"/>
                <a:ext cx="3134576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  <m:r>
                        <a:rPr lang="en-US" b="0" i="1" baseline="-25000" smtClean="0">
                          <a:latin typeface="Cambria Math"/>
                        </a:rPr>
                        <m:t>1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𝑢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1</m:t>
                      </m:r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  <m:r>
                        <a:rPr lang="en-US" b="0" i="1" baseline="-25000" smtClean="0">
                          <a:latin typeface="Cambria Math"/>
                        </a:rPr>
                        <m:t>1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𝑢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0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  <m:r>
                        <a:rPr lang="en-US" b="0" i="1" baseline="-25000" smtClean="0">
                          <a:latin typeface="Cambria Math"/>
                        </a:rPr>
                        <m:t>2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0</m:t>
                      </m:r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  <m:r>
                        <a:rPr lang="en-US" b="0" i="1" baseline="-25000" smtClean="0">
                          <a:latin typeface="Cambria Math"/>
                        </a:rPr>
                        <m:t>2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736" y="3461507"/>
                <a:ext cx="3134576" cy="362984"/>
              </a:xfrm>
              <a:prstGeom prst="rect">
                <a:avLst/>
              </a:prstGeom>
              <a:blipFill rotWithShape="1">
                <a:blip r:embed="rId13"/>
                <a:stretch>
                  <a:fillRect t="-22034" r="-4086" b="-16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Скругленный прямоугольник 61"/>
          <p:cNvSpPr/>
          <p:nvPr/>
        </p:nvSpPr>
        <p:spPr>
          <a:xfrm>
            <a:off x="5833085" y="3386578"/>
            <a:ext cx="2947807" cy="50147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75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95373E-6 L 0.33698 -0.00371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40" y="-185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34783E-6 L -0.34028 -0.003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14" y="-185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698 -0.0037 L 0.08698 -0.0037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028 -0.0037 L -0.04896 -0.003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/>
      <p:bldP spid="17" grpId="1"/>
      <p:bldP spid="18" grpId="0"/>
      <p:bldP spid="18" grpId="1"/>
      <p:bldP spid="21" grpId="0"/>
      <p:bldP spid="22" grpId="0"/>
      <p:bldP spid="43" grpId="0"/>
      <p:bldP spid="44" grpId="0"/>
      <p:bldP spid="46" grpId="0"/>
      <p:bldP spid="47" grpId="0"/>
      <p:bldP spid="52" grpId="0" animBg="1"/>
      <p:bldP spid="54" grpId="0" animBg="1"/>
      <p:bldP spid="55" grpId="0" animBg="1"/>
      <p:bldP spid="56" grpId="0" animBg="1"/>
      <p:bldP spid="53" grpId="0"/>
      <p:bldP spid="58" grpId="0"/>
      <p:bldP spid="57" grpId="0" animBg="1"/>
      <p:bldP spid="61" grpId="0"/>
      <p:bldP spid="6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253447" y="412741"/>
                <a:ext cx="4637103" cy="513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𝑚</m:t>
                      </m:r>
                      <m:r>
                        <a:rPr lang="en-US" sz="28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1</m:t>
                      </m:r>
                      <m:acc>
                        <m:accPr>
                          <m:chr m:val="⃗"/>
                          <m:ctrlP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𝑢</m:t>
                          </m:r>
                        </m:e>
                      </m:acc>
                      <m:r>
                        <a:rPr lang="en-US" sz="28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1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𝑚</m:t>
                      </m:r>
                      <m:r>
                        <a:rPr lang="en-US" sz="28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1</m:t>
                      </m:r>
                      <m:acc>
                        <m:accPr>
                          <m:chr m:val="⃗"/>
                          <m:ctrlP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𝑢</m:t>
                          </m:r>
                        </m:e>
                      </m:acc>
                      <m:r>
                        <a:rPr lang="en-US" sz="28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0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𝑚</m:t>
                      </m:r>
                      <m:r>
                        <a:rPr lang="en-US" sz="28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2</m:t>
                      </m:r>
                      <m:acc>
                        <m:accPr>
                          <m:chr m:val="⃗"/>
                          <m:ctrlP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sz="28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0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𝑚</m:t>
                      </m:r>
                      <m:r>
                        <a:rPr lang="en-US" sz="28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2</m:t>
                      </m:r>
                      <m:acc>
                        <m:accPr>
                          <m:chr m:val="⃗"/>
                          <m:ctrlP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sz="28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sz="2800" baseline="-250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3447" y="412741"/>
                <a:ext cx="4637103" cy="51328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Штриховая стрелка вправо 18"/>
          <p:cNvSpPr/>
          <p:nvPr/>
        </p:nvSpPr>
        <p:spPr>
          <a:xfrm rot="7659310">
            <a:off x="2831987" y="1339113"/>
            <a:ext cx="1053110" cy="720098"/>
          </a:xfrm>
          <a:prstGeom prst="striped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475570" y="2262198"/>
                <a:ext cx="176381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3200" i="1" smtClean="0">
                          <a:latin typeface="Cambria Math"/>
                          <a:ea typeface="Cambria Math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l-GR" sz="320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/>
                              <a:ea typeface="Cambria Math"/>
                            </a:rPr>
                            <m:t>𝑢</m:t>
                          </m:r>
                        </m:e>
                      </m:acc>
                      <m:r>
                        <a:rPr lang="el-GR" sz="3200" i="1" smtClean="0">
                          <a:latin typeface="Cambria Math"/>
                          <a:ea typeface="Cambria Math"/>
                        </a:rPr>
                        <m:t>≠</m:t>
                      </m:r>
                      <m:r>
                        <m:rPr>
                          <m:sty m:val="p"/>
                        </m:rPr>
                        <a:rPr lang="el-GR" sz="3200" i="1" smtClean="0">
                          <a:latin typeface="Cambria Math"/>
                          <a:ea typeface="Cambria Math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l-GR" sz="320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l-GR" sz="32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570" y="2262198"/>
                <a:ext cx="1763816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Штриховая стрелка вправо 22"/>
          <p:cNvSpPr/>
          <p:nvPr/>
        </p:nvSpPr>
        <p:spPr>
          <a:xfrm rot="13898875" flipH="1">
            <a:off x="5241602" y="1326957"/>
            <a:ext cx="1053110" cy="720098"/>
          </a:xfrm>
          <a:prstGeom prst="striped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292100" y="2279362"/>
                <a:ext cx="275767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𝑚</m:t>
                      </m:r>
                      <m:r>
                        <a:rPr lang="en-US" sz="3200" b="0" i="1" baseline="-25000" smtClean="0">
                          <a:latin typeface="Cambria Math"/>
                        </a:rPr>
                        <m:t>1</m:t>
                      </m:r>
                      <m:r>
                        <m:rPr>
                          <m:sty m:val="p"/>
                        </m:rPr>
                        <a:rPr lang="el-GR" sz="3200" b="0" i="1" smtClean="0">
                          <a:latin typeface="Cambria Math"/>
                          <a:ea typeface="Cambria Math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l-GR" sz="32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/>
                              <a:ea typeface="Cambria Math"/>
                            </a:rPr>
                            <m:t>𝑢</m:t>
                          </m:r>
                        </m:e>
                      </m:acc>
                      <m:r>
                        <a:rPr lang="en-US" sz="3200" b="0" i="1" smtClean="0">
                          <a:latin typeface="Cambria Math"/>
                        </a:rPr>
                        <m:t>=</m:t>
                      </m:r>
                      <m:r>
                        <a:rPr lang="en-US" sz="3200" b="0" i="1" smtClean="0">
                          <a:latin typeface="Cambria Math"/>
                        </a:rPr>
                        <m:t>𝑚</m:t>
                      </m:r>
                      <m:r>
                        <a:rPr lang="en-US" sz="3200" b="0" i="1" baseline="-25000" smtClean="0">
                          <a:latin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el-GR" sz="3200" b="0" i="1" smtClean="0">
                          <a:latin typeface="Cambria Math"/>
                          <a:ea typeface="Cambria Math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l-GR" sz="32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l-GR" sz="3200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100" y="2279362"/>
                <a:ext cx="2757678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Прямоугольник 23"/>
          <p:cNvSpPr/>
          <p:nvPr/>
        </p:nvSpPr>
        <p:spPr>
          <a:xfrm>
            <a:off x="395288" y="3255010"/>
            <a:ext cx="84253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</a:rPr>
              <a:t>Импульс тела </a:t>
            </a:r>
            <a:r>
              <a:rPr lang="ru-RU" sz="2000" dirty="0"/>
              <a:t>— физическая векторная величина, равная произведению массы тела на его скорость.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765463" y="4075828"/>
                <a:ext cx="16130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32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sz="3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5463" y="4075828"/>
                <a:ext cx="1613070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Скругленный прямоугольник 25"/>
          <p:cNvSpPr/>
          <p:nvPr/>
        </p:nvSpPr>
        <p:spPr>
          <a:xfrm>
            <a:off x="3765463" y="4075828"/>
            <a:ext cx="1613070" cy="58477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041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9" grpId="0" animBg="1"/>
      <p:bldP spid="21" grpId="0"/>
      <p:bldP spid="23" grpId="0" animBg="1"/>
      <p:bldP spid="22" grpId="0"/>
      <p:bldP spid="24" grpId="0"/>
      <p:bldP spid="25" grpId="0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4557226" y="0"/>
            <a:ext cx="4586774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83668" y="1146327"/>
                <a:ext cx="16130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32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sz="3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3668" y="1146327"/>
                <a:ext cx="1613070" cy="5847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Штриховая стрелка вправо 2"/>
          <p:cNvSpPr/>
          <p:nvPr/>
        </p:nvSpPr>
        <p:spPr>
          <a:xfrm>
            <a:off x="6246256" y="1234692"/>
            <a:ext cx="504070" cy="408043"/>
          </a:xfrm>
          <a:prstGeom prst="striped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750326" y="1077524"/>
                <a:ext cx="2078389" cy="7223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ru-RU" sz="2400" b="0" i="0" smtClean="0">
                          <a:solidFill>
                            <a:schemeClr val="tx2"/>
                          </a:solidFill>
                          <a:latin typeface="Cambria Math"/>
                        </a:rPr>
                        <m:t>1 кг</m:t>
                      </m:r>
                      <m:r>
                        <a:rPr lang="ru-RU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∙1 </m:t>
                      </m:r>
                      <m:f>
                        <m:fPr>
                          <m:ctrlPr>
                            <a:rPr lang="ru-RU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м</m:t>
                          </m:r>
                        </m:num>
                        <m:den>
                          <m:r>
                            <a:rPr lang="ru-RU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с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0326" y="1077524"/>
                <a:ext cx="2078389" cy="7223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Левая фигурная скобка 8"/>
          <p:cNvSpPr/>
          <p:nvPr/>
        </p:nvSpPr>
        <p:spPr>
          <a:xfrm rot="16200000">
            <a:off x="6514078" y="-95463"/>
            <a:ext cx="378939" cy="4113247"/>
          </a:xfrm>
          <a:prstGeom prst="leftBrace">
            <a:avLst>
              <a:gd name="adj1" fmla="val 73840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405403" y="2396218"/>
                <a:ext cx="2596288" cy="9361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ru-RU" sz="32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</m:d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ru-RU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кг</m:t>
                              </m:r>
                              <m:r>
                                <a:rPr lang="ru-RU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∙м</m:t>
                              </m:r>
                            </m:num>
                            <m:den>
                              <m:r>
                                <a:rPr lang="ru-RU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с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ru-RU" sz="3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5403" y="2396218"/>
                <a:ext cx="2596288" cy="9361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Скругленный прямоугольник 10"/>
          <p:cNvSpPr/>
          <p:nvPr/>
        </p:nvSpPr>
        <p:spPr>
          <a:xfrm>
            <a:off x="5479377" y="2406359"/>
            <a:ext cx="2448340" cy="93615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10" y="529119"/>
            <a:ext cx="3672510" cy="394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04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  <p:bldP spid="9" grpId="0" animBg="1"/>
      <p:bldP spid="10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4562928" y="0"/>
            <a:ext cx="4581072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990564" y="341489"/>
                <a:ext cx="1295739" cy="506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0564" y="341489"/>
                <a:ext cx="1295739" cy="50642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45360" y="197096"/>
                <a:ext cx="1872260" cy="8208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ru-RU" sz="240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ru-RU" sz="240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acc>
                          <m:r>
                            <a:rPr lang="en-US" sz="2400" b="0" i="1" baseline="-25000" smtClean="0">
                              <a:latin typeface="Cambria Math"/>
                            </a:rPr>
                            <m:t>0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400" b="0" i="1" smtClean="0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5360" y="197096"/>
                <a:ext cx="1872260" cy="82086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504980" y="1250431"/>
                <a:ext cx="2181431" cy="8208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acc>
                          <m:r>
                            <a:rPr lang="en-US" sz="2400" b="0" i="1" baseline="-25000" smtClean="0">
                              <a:latin typeface="Cambria Math"/>
                            </a:rPr>
                            <m:t>0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400" b="0" i="1" smtClean="0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4980" y="1250431"/>
                <a:ext cx="2181431" cy="82086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275183" y="2211700"/>
                <a:ext cx="2880276" cy="5754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m:rPr>
                          <m:sty m:val="p"/>
                        </m:rPr>
                        <a:rPr lang="el-GR" sz="28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sz="28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ru-RU" sz="28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5183" y="2211700"/>
                <a:ext cx="2880276" cy="57547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Прямоугольник 7"/>
          <p:cNvSpPr/>
          <p:nvPr/>
        </p:nvSpPr>
        <p:spPr>
          <a:xfrm>
            <a:off x="4562928" y="3003810"/>
            <a:ext cx="418578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Второй закон </a:t>
            </a:r>
            <a:r>
              <a:rPr lang="ru-RU" dirty="0">
                <a:solidFill>
                  <a:srgbClr val="C00000"/>
                </a:solidFill>
              </a:rPr>
              <a:t>Ньютона:</a:t>
            </a:r>
          </a:p>
          <a:p>
            <a:r>
              <a:rPr lang="ru-RU" dirty="0" smtClean="0"/>
              <a:t>изменение </a:t>
            </a:r>
            <a:r>
              <a:rPr lang="ru-RU" dirty="0"/>
              <a:t>импульса тела пропорционально приложен­ной силе и происходит по направлению той прямой, по которой эта сила действует.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275183" y="2211700"/>
            <a:ext cx="2880276" cy="57547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4" descr="http://colony.by/files/article/10_03_31_09_32_nyuton.gif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93"/>
          <a:stretch/>
        </p:blipFill>
        <p:spPr bwMode="auto">
          <a:xfrm>
            <a:off x="755470" y="195486"/>
            <a:ext cx="3320622" cy="375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154859" y="4017426"/>
            <a:ext cx="2521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/>
              <a:t> Исаак Ньютон</a:t>
            </a:r>
          </a:p>
          <a:p>
            <a:pPr algn="ctr"/>
            <a:r>
              <a:rPr lang="ru-RU" sz="1600" dirty="0" smtClean="0"/>
              <a:t>04. 01. 1643 </a:t>
            </a:r>
            <a:r>
              <a:rPr lang="ru-RU" sz="1600" dirty="0"/>
              <a:t>— </a:t>
            </a:r>
            <a:r>
              <a:rPr lang="ru-RU" sz="1600" dirty="0" smtClean="0"/>
              <a:t>31</a:t>
            </a:r>
            <a:r>
              <a:rPr lang="ru-RU" sz="1600" dirty="0" smtClean="0"/>
              <a:t>. 03. 1727</a:t>
            </a:r>
            <a:endParaRPr lang="ru-RU" sz="1600" dirty="0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4499990" y="1491600"/>
            <a:ext cx="1177620" cy="837083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863542" y="1108618"/>
            <a:ext cx="17313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</a:rPr>
              <a:t>Импульс силы</a:t>
            </a:r>
            <a:endParaRPr lang="ru-RU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84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8" grpId="0"/>
      <p:bldP spid="9" grpId="0" animBg="1"/>
      <p:bldP spid="14" grpId="0"/>
      <p:bldP spid="12" grpId="0"/>
      <p:bldP spid="1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618366" y="455921"/>
            <a:ext cx="413034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</a:rPr>
              <a:t>Импульс тела </a:t>
            </a:r>
            <a:r>
              <a:rPr lang="ru-RU" sz="2000" dirty="0"/>
              <a:t>— физическая векторная величина, равная произведению массы тела на его скорость.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28198" y="2156612"/>
            <a:ext cx="417671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</a:rPr>
              <a:t>Второй закон Ньютона:</a:t>
            </a:r>
          </a:p>
          <a:p>
            <a:r>
              <a:rPr lang="ru-RU" sz="2000" dirty="0" smtClean="0"/>
              <a:t>изменение </a:t>
            </a:r>
            <a:r>
              <a:rPr lang="ru-RU" sz="2000" dirty="0"/>
              <a:t>импульса тела пропорционально приложен­ной силе и происходит по направлению той прямой, по которой эта сила действует.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76" y="863630"/>
            <a:ext cx="4442564" cy="341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96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419</Words>
  <Application>Microsoft Office PowerPoint</Application>
  <PresentationFormat>Экран (16:9)</PresentationFormat>
  <Paragraphs>46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18</cp:revision>
  <dcterms:created xsi:type="dcterms:W3CDTF">2013-10-25T07:08:14Z</dcterms:created>
  <dcterms:modified xsi:type="dcterms:W3CDTF">2013-10-29T11:27:10Z</dcterms:modified>
</cp:coreProperties>
</file>